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926" autoAdjust="0"/>
  </p:normalViewPr>
  <p:slideViewPr>
    <p:cSldViewPr snapToGrid="0">
      <p:cViewPr>
        <p:scale>
          <a:sx n="100" d="100"/>
          <a:sy n="100" d="100"/>
        </p:scale>
        <p:origin x="-408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2.doc"/><Relationship Id="rId4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3.doc"/><Relationship Id="rId4" Type="http://schemas.openxmlformats.org/officeDocument/2006/relationships/image" Target="../media/image1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9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0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1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4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6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wmf"/><Relationship Id="rId3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Multivariate Analysis of Variance (MANOVA)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A596545-38BF-464C-826C-227B09EA2B3D}" type="slidenum">
              <a:rPr lang="en-US"/>
              <a:pPr/>
              <a:t>10</a:t>
            </a:fld>
            <a:endParaRPr lang="en-US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Total Cross Products</a:t>
            </a:r>
            <a:endParaRPr lang="en-US"/>
          </a:p>
        </p:txBody>
      </p:sp>
      <p:pic>
        <p:nvPicPr>
          <p:cNvPr id="11367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73188" y="2165350"/>
            <a:ext cx="7313612" cy="2470150"/>
          </a:xfrm>
          <a:noFill/>
          <a:ln/>
          <a:effectLst>
            <a:outerShdw dist="99190" dir="2388334" algn="ctr" rotWithShape="0">
              <a:schemeClr val="bg2"/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87DD7BE-2928-42CF-9CF2-EC81F2CCE427}" type="slidenum">
              <a:rPr lang="en-US"/>
              <a:pPr/>
              <a:t>11</a:t>
            </a:fld>
            <a:endParaRPr lang="en-US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Residual Cross Products</a:t>
            </a:r>
            <a:endParaRPr lang="en-US"/>
          </a:p>
        </p:txBody>
      </p:sp>
      <p:pic>
        <p:nvPicPr>
          <p:cNvPr id="11571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3275" y="1163638"/>
            <a:ext cx="6608763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3275" y="2740025"/>
            <a:ext cx="6608763" cy="157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72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3275" y="4316413"/>
            <a:ext cx="6608763" cy="157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5721" name="WordArt 9"/>
          <p:cNvSpPr>
            <a:spLocks noChangeArrowheads="1" noChangeShapeType="1" noTextEdit="1"/>
          </p:cNvSpPr>
          <p:nvPr/>
        </p:nvSpPr>
        <p:spPr bwMode="auto">
          <a:xfrm>
            <a:off x="1174750" y="1417638"/>
            <a:ext cx="1381125" cy="7508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GB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CBT</a:t>
            </a:r>
          </a:p>
        </p:txBody>
      </p:sp>
      <p:sp>
        <p:nvSpPr>
          <p:cNvPr id="115722" name="WordArt 10"/>
          <p:cNvSpPr>
            <a:spLocks noChangeArrowheads="1" noChangeShapeType="1" noTextEdit="1"/>
          </p:cNvSpPr>
          <p:nvPr/>
        </p:nvSpPr>
        <p:spPr bwMode="auto">
          <a:xfrm>
            <a:off x="1382713" y="2740025"/>
            <a:ext cx="1381125" cy="750888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GB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BT</a:t>
            </a:r>
          </a:p>
        </p:txBody>
      </p:sp>
      <p:sp>
        <p:nvSpPr>
          <p:cNvPr id="115723" name="WordArt 11"/>
          <p:cNvSpPr>
            <a:spLocks noChangeArrowheads="1" noChangeShapeType="1" noTextEdit="1"/>
          </p:cNvSpPr>
          <p:nvPr/>
        </p:nvSpPr>
        <p:spPr bwMode="auto">
          <a:xfrm>
            <a:off x="1382713" y="4316413"/>
            <a:ext cx="1381125" cy="75088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GB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</a:rPr>
              <a:t>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5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1" grpId="0" animBg="1"/>
      <p:bldP spid="115722" grpId="0" animBg="1"/>
      <p:bldP spid="1157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E9AC615E-664D-443D-A9D5-9C5840A6214C}" type="slidenum">
              <a:rPr lang="en-US"/>
              <a:pPr/>
              <a:t>12</a:t>
            </a:fld>
            <a:endParaRPr lang="en-US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Residual Cross Products</a:t>
            </a:r>
            <a:endParaRPr lang="en-US"/>
          </a:p>
        </p:txBody>
      </p:sp>
      <p:graphicFrame>
        <p:nvGraphicFramePr>
          <p:cNvPr id="117769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1978025" y="1830388"/>
          <a:ext cx="6494463" cy="244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3" imgW="1447560" imgH="545760" progId="Equation.3">
                  <p:embed/>
                </p:oleObj>
              </mc:Choice>
              <mc:Fallback>
                <p:oleObj name="Equation" r:id="rId3" imgW="14475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1830388"/>
                        <a:ext cx="6494463" cy="2449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A103D16-846C-471A-B85B-EDE0461E3FBE}" type="slidenum">
              <a:rPr lang="en-US"/>
              <a:pPr/>
              <a:t>13</a:t>
            </a:fld>
            <a:endParaRPr lang="en-US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Cross Products</a:t>
            </a:r>
            <a:endParaRPr lang="en-US"/>
          </a:p>
        </p:txBody>
      </p:sp>
      <p:graphicFrame>
        <p:nvGraphicFramePr>
          <p:cNvPr id="118789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051050" y="1817688"/>
          <a:ext cx="5810250" cy="328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3" imgW="965160" imgH="545760" progId="Equation.3">
                  <p:embed/>
                </p:oleObj>
              </mc:Choice>
              <mc:Fallback>
                <p:oleObj name="Equation" r:id="rId3" imgW="965160" imgH="545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817688"/>
                        <a:ext cx="5810250" cy="3287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8CABA74-E19E-4F64-8BAC-67AF255DEA6F}" type="slidenum">
              <a:rPr lang="en-US"/>
              <a:pPr/>
              <a:t>14</a:t>
            </a:fld>
            <a:endParaRPr lang="en-US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Sums of Squares</a:t>
            </a:r>
            <a:endParaRPr lang="en-US"/>
          </a:p>
        </p:txBody>
      </p:sp>
      <p:pic>
        <p:nvPicPr>
          <p:cNvPr id="1198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28738" y="2039938"/>
            <a:ext cx="7358062" cy="2317750"/>
          </a:xfrm>
          <a:noFill/>
          <a:ln/>
          <a:effectLst>
            <a:outerShdw dist="89803" dir="2700000" algn="ctr" rotWithShape="0">
              <a:schemeClr val="bg2"/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800F93E-7C76-4E97-897B-304B659D76A3}" type="slidenum">
              <a:rPr lang="en-US"/>
              <a:pPr/>
              <a:t>15</a:t>
            </a:fld>
            <a:endParaRPr lang="en-US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MANOVA Matrices: Total SSCP (T)</a:t>
            </a:r>
            <a:endParaRPr lang="en-US" sz="4000"/>
          </a:p>
        </p:txBody>
      </p:sp>
      <p:graphicFrame>
        <p:nvGraphicFramePr>
          <p:cNvPr id="12186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774825" y="2159000"/>
          <a:ext cx="648335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Document" r:id="rId3" imgW="3533204" imgH="1786718" progId="Word.Document.8">
                  <p:embed/>
                </p:oleObj>
              </mc:Choice>
              <mc:Fallback>
                <p:oleObj name="Document" r:id="rId3" imgW="3533204" imgH="178671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2159000"/>
                        <a:ext cx="648335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53882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B28F938-1BFE-4EC9-AD5D-BAA87540C89C}" type="slidenum">
              <a:rPr lang="en-US"/>
              <a:pPr/>
              <a:t>16</a:t>
            </a:fld>
            <a:endParaRPr lang="en-US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/>
              <a:t>MANOVA Matrices: Residual SSCP (E)</a:t>
            </a:r>
            <a:endParaRPr lang="en-US" sz="4000"/>
          </a:p>
        </p:txBody>
      </p:sp>
      <p:graphicFrame>
        <p:nvGraphicFramePr>
          <p:cNvPr id="12390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92288" y="2159000"/>
          <a:ext cx="6410325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Document" r:id="rId3" imgW="3523488" imgH="1788160" progId="Word.Document.8">
                  <p:embed/>
                </p:oleObj>
              </mc:Choice>
              <mc:Fallback>
                <p:oleObj name="Document" r:id="rId3" imgW="3523488" imgH="17881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2159000"/>
                        <a:ext cx="6410325" cy="32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53882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6718A92-1000-489B-86BA-57987806FC9C}" type="slidenum">
              <a:rPr lang="en-US"/>
              <a:pPr/>
              <a:t>17</a:t>
            </a:fld>
            <a:endParaRPr lang="en-US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MANOVA Matrices: Model SSCP (M)</a:t>
            </a:r>
            <a:endParaRPr lang="en-US" sz="4000"/>
          </a:p>
        </p:txBody>
      </p:sp>
      <p:graphicFrame>
        <p:nvGraphicFramePr>
          <p:cNvPr id="12493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95463" y="2159000"/>
          <a:ext cx="6378575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Document" r:id="rId3" imgW="3523488" imgH="1789602" progId="Word.Document.8">
                  <p:embed/>
                </p:oleObj>
              </mc:Choice>
              <mc:Fallback>
                <p:oleObj name="Document" r:id="rId3" imgW="3523488" imgH="17896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2159000"/>
                        <a:ext cx="6378575" cy="323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53882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F743BFC-E3ED-498C-B46C-E43A34661480}" type="slidenum">
              <a:rPr lang="en-US"/>
              <a:pPr/>
              <a:t>18</a:t>
            </a:fld>
            <a:endParaRPr lang="en-US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Equivalent to </a:t>
            </a:r>
            <a:r>
              <a:rPr lang="en-GB" i="1"/>
              <a:t>F …</a:t>
            </a:r>
            <a:endParaRPr lang="en-US"/>
          </a:p>
        </p:txBody>
      </p:sp>
      <p:graphicFrame>
        <p:nvGraphicFramePr>
          <p:cNvPr id="125959" name="Object 7"/>
          <p:cNvGraphicFramePr>
            <a:graphicFrameLocks noChangeAspect="1"/>
          </p:cNvGraphicFramePr>
          <p:nvPr/>
        </p:nvGraphicFramePr>
        <p:xfrm>
          <a:off x="3406775" y="1620838"/>
          <a:ext cx="3476625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3" imgW="533160" imgH="266400" progId="Equation.3">
                  <p:embed/>
                </p:oleObj>
              </mc:Choice>
              <mc:Fallback>
                <p:oleObj name="Equation" r:id="rId3" imgW="533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1620838"/>
                        <a:ext cx="3476625" cy="17383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3032125" y="3967163"/>
          <a:ext cx="4195763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5" imgW="888840" imgH="330120" progId="Equation.3">
                  <p:embed/>
                </p:oleObj>
              </mc:Choice>
              <mc:Fallback>
                <p:oleObj name="Equation" r:id="rId5" imgW="88884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5" y="3967163"/>
                        <a:ext cx="4195763" cy="15589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7CA0B18-A20E-405E-B856-2CC6A7AC6BBA}" type="slidenum">
              <a:rPr lang="en-US"/>
              <a:pPr/>
              <a:t>19</a:t>
            </a:fld>
            <a:endParaRPr lang="en-US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Result …</a:t>
            </a:r>
            <a:endParaRPr lang="en-US"/>
          </a:p>
        </p:txBody>
      </p:sp>
      <p:graphicFrame>
        <p:nvGraphicFramePr>
          <p:cNvPr id="12902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68525" y="1665288"/>
          <a:ext cx="6111875" cy="303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3" imgW="1612800" imgH="799920" progId="Equation.3">
                  <p:embed/>
                </p:oleObj>
              </mc:Choice>
              <mc:Fallback>
                <p:oleObj name="Equation" r:id="rId3" imgW="16128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525" y="1665288"/>
                        <a:ext cx="6111875" cy="30321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F9F2A28-2685-41DD-9327-AE471D93F7F8}" type="slidenum">
              <a:rPr lang="en-US"/>
              <a:pPr/>
              <a:t>2</a:t>
            </a:fld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3600"/>
              <a:t>When and Why do we Use MANOVA?</a:t>
            </a:r>
          </a:p>
          <a:p>
            <a:r>
              <a:rPr lang="en-GB" sz="3600"/>
              <a:t>Issues for MANOVA Analysis</a:t>
            </a:r>
          </a:p>
          <a:p>
            <a:r>
              <a:rPr lang="en-GB" sz="3600"/>
              <a:t>Theory Behind MANOVA:</a:t>
            </a:r>
          </a:p>
          <a:p>
            <a:pPr lvl="1"/>
            <a:r>
              <a:rPr lang="en-GB" sz="3200"/>
              <a:t>SSCP Matrices</a:t>
            </a:r>
          </a:p>
          <a:p>
            <a:pPr lvl="1"/>
            <a:r>
              <a:rPr lang="en-GB" sz="3200"/>
              <a:t>Discriminant Variates</a:t>
            </a:r>
          </a:p>
          <a:p>
            <a:pPr lvl="1"/>
            <a:r>
              <a:rPr lang="en-GB" sz="3200"/>
              <a:t>MANOVA Test Statistics</a:t>
            </a:r>
            <a:endParaRPr lang="en-US" sz="3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B9A422B-E60C-4C87-8500-57FE453B6753}" type="slidenum">
              <a:rPr lang="en-US"/>
              <a:pPr/>
              <a:t>20</a:t>
            </a:fld>
            <a:endParaRPr lang="en-US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Discriminant Variates</a:t>
            </a:r>
            <a:endParaRPr lang="en-US"/>
          </a:p>
        </p:txBody>
      </p:sp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2513013" y="1727200"/>
          <a:ext cx="545623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3" imgW="1587240" imgH="190440" progId="Equation.3">
                  <p:embed/>
                </p:oleObj>
              </mc:Choice>
              <mc:Fallback>
                <p:oleObj name="Equation" r:id="rId3" imgW="1587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1727200"/>
                        <a:ext cx="5456237" cy="6508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7" name="Object 5"/>
          <p:cNvGraphicFramePr>
            <a:graphicFrameLocks noChangeAspect="1"/>
          </p:cNvGraphicFramePr>
          <p:nvPr/>
        </p:nvGraphicFramePr>
        <p:xfrm>
          <a:off x="2538413" y="3036888"/>
          <a:ext cx="534193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5" imgW="2857320" imgH="393480" progId="Equation.3">
                  <p:embed/>
                </p:oleObj>
              </mc:Choice>
              <mc:Fallback>
                <p:oleObj name="Equation" r:id="rId5" imgW="28573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8413" y="3036888"/>
                        <a:ext cx="5341937" cy="7381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8" name="Object 6"/>
          <p:cNvGraphicFramePr>
            <a:graphicFrameLocks noChangeAspect="1"/>
          </p:cNvGraphicFramePr>
          <p:nvPr/>
        </p:nvGraphicFramePr>
        <p:xfrm>
          <a:off x="2570163" y="4749800"/>
          <a:ext cx="5292725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Equation" r:id="rId7" imgW="2006280" imgH="368280" progId="Equation.3">
                  <p:embed/>
                </p:oleObj>
              </mc:Choice>
              <mc:Fallback>
                <p:oleObj name="Equation" r:id="rId7" imgW="200628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4749800"/>
                        <a:ext cx="5292725" cy="9731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4A0AEC8-FEE5-45CB-B7C3-2297FEEB076A}" type="slidenum">
              <a:rPr lang="en-US"/>
              <a:pPr/>
              <a:t>21</a:t>
            </a:fld>
            <a:endParaRPr lang="en-US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Eigenvalues (</a:t>
            </a:r>
            <a:r>
              <a:rPr lang="en-US" i="1"/>
              <a:t>λ</a:t>
            </a:r>
            <a:r>
              <a:rPr lang="en-US" i="1" baseline="-25000"/>
              <a:t>i</a:t>
            </a:r>
            <a:r>
              <a:rPr lang="en-US"/>
              <a:t>)</a:t>
            </a:r>
          </a:p>
        </p:txBody>
      </p:sp>
      <p:graphicFrame>
        <p:nvGraphicFramePr>
          <p:cNvPr id="1321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51050" y="2147888"/>
          <a:ext cx="6142038" cy="156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3" imgW="1549080" imgH="393480" progId="Equation.3">
                  <p:embed/>
                </p:oleObj>
              </mc:Choice>
              <mc:Fallback>
                <p:oleObj name="Equation" r:id="rId3" imgW="1549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147888"/>
                        <a:ext cx="6142038" cy="1560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BEB6A558-F980-46AD-8DE1-41FB330E666A}" type="slidenum">
              <a:rPr lang="en-US"/>
              <a:pPr/>
              <a:t>22</a:t>
            </a:fld>
            <a:endParaRPr lang="en-US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Pillai-Bartlett Trace</a:t>
            </a:r>
            <a:endParaRPr lang="en-US"/>
          </a:p>
        </p:txBody>
      </p:sp>
      <p:graphicFrame>
        <p:nvGraphicFramePr>
          <p:cNvPr id="13517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62238" y="2046288"/>
          <a:ext cx="4197350" cy="274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3" imgW="622080" imgH="406080" progId="Equation.3">
                  <p:embed/>
                </p:oleObj>
              </mc:Choice>
              <mc:Fallback>
                <p:oleObj name="Equation" r:id="rId3" imgW="6220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2238" y="2046288"/>
                        <a:ext cx="4197350" cy="27416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191892D-7961-4DFE-A040-9FF99C2CF3BC}" type="slidenum">
              <a:rPr lang="en-US"/>
              <a:pPr/>
              <a:t>23</a:t>
            </a:fld>
            <a:endParaRPr lang="en-US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Hotelling’s Trace</a:t>
            </a:r>
            <a:endParaRPr lang="en-US"/>
          </a:p>
        </p:txBody>
      </p:sp>
      <p:graphicFrame>
        <p:nvGraphicFramePr>
          <p:cNvPr id="13722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525713" y="1792288"/>
          <a:ext cx="4691062" cy="349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3" imgW="545760" imgH="406080" progId="Equation.3">
                  <p:embed/>
                </p:oleObj>
              </mc:Choice>
              <mc:Fallback>
                <p:oleObj name="Equation" r:id="rId3" imgW="54576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1792288"/>
                        <a:ext cx="4691062" cy="34909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4671DAA-ADA3-4966-AA51-359E3D6D1246}" type="slidenum">
              <a:rPr lang="en-US"/>
              <a:pPr/>
              <a:t>24</a:t>
            </a:fld>
            <a:endParaRPr lang="en-US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Wilk’s Lambda</a:t>
            </a:r>
            <a:endParaRPr lang="en-US"/>
          </a:p>
        </p:txBody>
      </p:sp>
      <p:graphicFrame>
        <p:nvGraphicFramePr>
          <p:cNvPr id="13926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706688" y="1906588"/>
          <a:ext cx="4295775" cy="277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3" imgW="647640" imgH="419040" progId="Equation.3">
                  <p:embed/>
                </p:oleObj>
              </mc:Choice>
              <mc:Fallback>
                <p:oleObj name="Equation" r:id="rId3" imgW="6476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1906588"/>
                        <a:ext cx="4295775" cy="2779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6DCE5B19-3F7B-4BA5-87BC-7AAB9AFA840F}" type="slidenum">
              <a:rPr lang="en-US"/>
              <a:pPr/>
              <a:t>25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Roy’s Largest Root</a:t>
            </a:r>
            <a:endParaRPr lang="en-US"/>
          </a:p>
        </p:txBody>
      </p:sp>
      <p:graphicFrame>
        <p:nvGraphicFramePr>
          <p:cNvPr id="14131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944688" y="2676525"/>
          <a:ext cx="6121400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3" imgW="787320" imgH="203040" progId="Equation.3">
                  <p:embed/>
                </p:oleObj>
              </mc:Choice>
              <mc:Fallback>
                <p:oleObj name="Equation" r:id="rId3" imgW="787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4688" y="2676525"/>
                        <a:ext cx="6121400" cy="15795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A73F0A5E-97A2-4B66-8766-926AFDE044AB}" type="slidenum">
              <a:rPr lang="en-US"/>
              <a:pPr/>
              <a:t>26</a:t>
            </a:fld>
            <a:endParaRPr 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Which Test Statistic?</a:t>
            </a:r>
            <a:endParaRPr lang="en-US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Issues to Consider</a:t>
            </a:r>
          </a:p>
          <a:p>
            <a:pPr lvl="1"/>
            <a:r>
              <a:rPr lang="en-GB"/>
              <a:t>Power</a:t>
            </a:r>
          </a:p>
          <a:p>
            <a:pPr lvl="1"/>
            <a:r>
              <a:rPr lang="en-GB"/>
              <a:t>Robustness</a:t>
            </a:r>
          </a:p>
          <a:p>
            <a:pPr lvl="1"/>
            <a:r>
              <a:rPr lang="en-GB"/>
              <a:t>Equality of Sample Sizes</a:t>
            </a:r>
          </a:p>
          <a:p>
            <a:r>
              <a:rPr lang="en-GB"/>
              <a:t>Pillai’s Trace</a:t>
            </a:r>
          </a:p>
          <a:p>
            <a:pPr lvl="1"/>
            <a:r>
              <a:rPr lang="en-GB"/>
              <a:t>Robust when sample sizes are equal.</a:t>
            </a:r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6" y="1357298"/>
            <a:ext cx="3138503" cy="276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CD5EC44D-24A7-4B35-9386-BD06328AE4F3}" type="slidenum">
              <a:rPr lang="en-US"/>
              <a:pPr/>
              <a:t>27</a:t>
            </a:fld>
            <a:endParaRPr lang="en-US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Doing MANOVA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306" y="1392872"/>
            <a:ext cx="5656648" cy="459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0CB0362-0BCA-49BA-A9C2-6E067600EC9F}" type="slidenum">
              <a:rPr lang="en-US"/>
              <a:pPr/>
              <a:t>28</a:t>
            </a:fld>
            <a:endParaRPr lang="en-US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MANOVA </a:t>
            </a:r>
            <a:r>
              <a:rPr lang="en-GB" sz="4000" dirty="0" smtClean="0"/>
              <a:t>Contrasts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59" y="1494470"/>
            <a:ext cx="4694898" cy="3990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6BC72AF-206C-4336-BDFF-9537F2AD1C47}" type="slidenum">
              <a:rPr lang="en-US"/>
              <a:pPr/>
              <a:t>29</a:t>
            </a:fld>
            <a:endParaRPr lang="en-US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MANOVA </a:t>
            </a:r>
            <a:r>
              <a:rPr lang="en-GB" dirty="0" smtClean="0"/>
              <a:t>Options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337627"/>
            <a:ext cx="4563243" cy="4923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DC9F7DD4-BC0D-4BAC-845C-E35F54C5F69A}" type="slidenum">
              <a:rPr lang="en-US"/>
              <a:pPr/>
              <a:t>3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When And Why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/>
              <a:t>To test for differences between groups</a:t>
            </a:r>
          </a:p>
          <a:p>
            <a:pPr>
              <a:lnSpc>
                <a:spcPct val="90000"/>
              </a:lnSpc>
            </a:pPr>
            <a:r>
              <a:rPr lang="en-GB"/>
              <a:t>When we have Several Outcome variables (DVs)</a:t>
            </a:r>
          </a:p>
          <a:p>
            <a:pPr>
              <a:lnSpc>
                <a:spcPct val="90000"/>
              </a:lnSpc>
            </a:pPr>
            <a:r>
              <a:rPr lang="en-GB"/>
              <a:t>Better than Multiple ANOVA</a:t>
            </a:r>
          </a:p>
          <a:p>
            <a:pPr lvl="1">
              <a:lnSpc>
                <a:spcPct val="90000"/>
              </a:lnSpc>
            </a:pPr>
            <a:r>
              <a:rPr lang="en-GB"/>
              <a:t>Controls familywise error rate (Type I error)</a:t>
            </a:r>
          </a:p>
          <a:p>
            <a:pPr lvl="1">
              <a:lnSpc>
                <a:spcPct val="90000"/>
              </a:lnSpc>
            </a:pPr>
            <a:r>
              <a:rPr lang="en-GB"/>
              <a:t>Takes account of relationships between DVs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576" y="0"/>
            <a:ext cx="170497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9DBA8D38-C6E9-4E2D-BDBD-E2C9BEBE7E59}" type="slidenum">
              <a:rPr lang="en-US"/>
              <a:pPr/>
              <a:t>30</a:t>
            </a:fld>
            <a:endParaRPr 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/>
              <a:t>Main </a:t>
            </a:r>
            <a:r>
              <a:rPr lang="en-GB" sz="4000" dirty="0"/>
              <a:t>Output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965335"/>
            <a:ext cx="7289800" cy="3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4FDEF878-66AC-467D-B642-1A955685AF82}" type="slidenum">
              <a:rPr lang="en-US"/>
              <a:pPr/>
              <a:t>31</a:t>
            </a:fld>
            <a:endParaRPr lang="en-US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ANOVAs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285860"/>
            <a:ext cx="7203915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514F9A04-B4C4-438E-9437-922A9AC4EC3D}" type="slidenum">
              <a:rPr lang="en-US"/>
              <a:pPr/>
              <a:t>32</a:t>
            </a:fld>
            <a:endParaRPr lang="en-US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274638"/>
            <a:ext cx="6923087" cy="1871662"/>
          </a:xfrm>
        </p:spPr>
        <p:txBody>
          <a:bodyPr/>
          <a:lstStyle/>
          <a:p>
            <a:r>
              <a:rPr lang="en-GB" sz="4000"/>
              <a:t>Following MANOVA with Discriminant Function Analysis</a:t>
            </a:r>
            <a:endParaRPr lang="en-US" sz="400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6" y="2323784"/>
            <a:ext cx="8046212" cy="3068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E442BD0-FF0B-4A4C-AEF3-EBCCA9A0B5B7}" type="slidenum">
              <a:rPr lang="en-US"/>
              <a:pPr/>
              <a:t>33</a:t>
            </a:fld>
            <a:endParaRPr 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713" y="274638"/>
            <a:ext cx="6923087" cy="1147762"/>
          </a:xfrm>
        </p:spPr>
        <p:txBody>
          <a:bodyPr>
            <a:normAutofit fontScale="90000"/>
          </a:bodyPr>
          <a:lstStyle/>
          <a:p>
            <a:r>
              <a:rPr lang="en-GB" sz="4000"/>
              <a:t>Discriminant Function Analysis: Statistics</a:t>
            </a:r>
            <a:endParaRPr lang="en-US" sz="400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412" y="1862455"/>
            <a:ext cx="5330348" cy="388701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84A954C-B070-4AC5-B336-5BCE571AB450}" type="slidenum">
              <a:rPr lang="en-US"/>
              <a:pPr/>
              <a:t>34</a:t>
            </a:fld>
            <a:endParaRPr lang="en-US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1539" y="274638"/>
            <a:ext cx="7615262" cy="1147762"/>
          </a:xfrm>
        </p:spPr>
        <p:txBody>
          <a:bodyPr>
            <a:normAutofit fontScale="90000"/>
          </a:bodyPr>
          <a:lstStyle/>
          <a:p>
            <a:r>
              <a:rPr lang="en-GB" sz="4000" dirty="0" err="1"/>
              <a:t>Discriminant</a:t>
            </a:r>
            <a:r>
              <a:rPr lang="en-GB" sz="4000" dirty="0"/>
              <a:t> Function Analysis: </a:t>
            </a:r>
            <a:r>
              <a:rPr lang="en-GB" sz="4000" dirty="0" smtClean="0"/>
              <a:t>Classification</a:t>
            </a:r>
            <a:endParaRPr lang="en-US" sz="40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1" y="1657350"/>
            <a:ext cx="6702234" cy="4601534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BEA497A-93F7-440D-AC36-9E37DF77A20A}" type="slidenum">
              <a:rPr lang="en-US"/>
              <a:pPr/>
              <a:t>35</a:t>
            </a:fld>
            <a:endParaRPr lang="en-US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Discriminant Function Analysis</a:t>
            </a:r>
            <a:endParaRPr lang="en-US" sz="4000"/>
          </a:p>
        </p:txBody>
      </p:sp>
      <p:pic>
        <p:nvPicPr>
          <p:cNvPr id="23554" name="Picture 26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643050"/>
            <a:ext cx="5926438" cy="2143140"/>
          </a:xfrm>
          <a:prstGeom prst="rect">
            <a:avLst/>
          </a:prstGeom>
          <a:noFill/>
        </p:spPr>
      </p:pic>
      <p:pic>
        <p:nvPicPr>
          <p:cNvPr id="23553" name="Picture 267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3929066"/>
            <a:ext cx="6681239" cy="2071702"/>
          </a:xfrm>
          <a:prstGeom prst="rect">
            <a:avLst/>
          </a:prstGeom>
          <a:noFill/>
        </p:spPr>
      </p:pic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D00D78C-FE90-4B89-AD59-BA724F91232F}" type="slidenum">
              <a:rPr lang="en-US"/>
              <a:pPr/>
              <a:t>36</a:t>
            </a:fld>
            <a:endParaRPr lang="en-US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Discriminant Function Analysis</a:t>
            </a:r>
            <a:endParaRPr lang="en-US" sz="4000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1457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000250"/>
            <a:ext cx="726948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D00D78C-FE90-4B89-AD59-BA724F91232F}" type="slidenum">
              <a:rPr lang="en-US"/>
              <a:pPr/>
              <a:t>37</a:t>
            </a:fld>
            <a:endParaRPr lang="en-US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Discriminant Function Analysis</a:t>
            </a:r>
            <a:endParaRPr lang="en-US" sz="4000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14573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0" y="1714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5" y="2127245"/>
            <a:ext cx="7495413" cy="2498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1BB6E970-E122-4C7F-9BB6-D192EF05133B}" type="slidenum">
              <a:rPr lang="en-US"/>
              <a:pPr/>
              <a:t>38</a:t>
            </a:fld>
            <a:endParaRPr 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Discriminant Function Analysis</a:t>
            </a:r>
            <a:endParaRPr lang="en-US" sz="4000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85860"/>
            <a:ext cx="657229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25457B31-BE42-436B-B1A6-05A334803F96}" type="slidenum">
              <a:rPr lang="en-US"/>
              <a:pPr/>
              <a:t>4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Issues in MANOVA</a:t>
            </a:r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3600" dirty="0"/>
              <a:t>Selecting Dependent Variables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Test Statistics (Choice of four)</a:t>
            </a:r>
          </a:p>
          <a:p>
            <a:pPr>
              <a:lnSpc>
                <a:spcPct val="90000"/>
              </a:lnSpc>
            </a:pPr>
            <a:r>
              <a:rPr lang="en-GB" sz="3600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Power depends upon correlations between Dependent Variables</a:t>
            </a:r>
          </a:p>
          <a:p>
            <a:pPr lvl="1">
              <a:lnSpc>
                <a:spcPct val="90000"/>
              </a:lnSpc>
            </a:pPr>
            <a:r>
              <a:rPr lang="en-GB" sz="3200" dirty="0"/>
              <a:t>Conflicting evidence about Test Power</a:t>
            </a:r>
            <a:endParaRPr lang="en-US" dirty="0"/>
          </a:p>
        </p:txBody>
      </p:sp>
      <p:pic>
        <p:nvPicPr>
          <p:cNvPr id="5" name="Picture 4" descr="jane_superbrain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078" y="0"/>
            <a:ext cx="1013460" cy="16301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63235DD-588A-4C8A-B0FF-57EA1E9BEC1A}" type="slidenum">
              <a:rPr lang="en-US"/>
              <a:pPr/>
              <a:t>5</a:t>
            </a:fld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Theory: An Example</a:t>
            </a: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Efficacy of psychotherapy on OCD</a:t>
            </a:r>
          </a:p>
          <a:p>
            <a:r>
              <a:rPr lang="en-GB"/>
              <a:t>Three Groups:</a:t>
            </a:r>
          </a:p>
          <a:p>
            <a:pPr lvl="1"/>
            <a:r>
              <a:rPr lang="en-GB"/>
              <a:t>Cognitive Behaviour Therapy (CBT)</a:t>
            </a:r>
          </a:p>
          <a:p>
            <a:pPr lvl="1"/>
            <a:r>
              <a:rPr lang="en-GB"/>
              <a:t>Behaviour Therapy (BT)</a:t>
            </a:r>
          </a:p>
          <a:p>
            <a:pPr lvl="1"/>
            <a:r>
              <a:rPr lang="en-GB"/>
              <a:t>No Treatment (NT)</a:t>
            </a:r>
          </a:p>
          <a:p>
            <a:r>
              <a:rPr lang="en-GB"/>
              <a:t>Two Outcome Variables (DVs):</a:t>
            </a:r>
          </a:p>
          <a:p>
            <a:pPr lvl="1"/>
            <a:r>
              <a:rPr lang="en-GB"/>
              <a:t>Obsession-related Actions</a:t>
            </a:r>
          </a:p>
          <a:p>
            <a:pPr lvl="1"/>
            <a:r>
              <a:rPr lang="en-GB"/>
              <a:t>Obsession-related thoughts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Descriptive Statistics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38"/>
            <a:ext cx="85725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032D7733-7170-40CC-A485-250F461CF6CB}" type="slidenum">
              <a:rPr lang="en-US"/>
              <a:pPr/>
              <a:t>6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743068"/>
            <a:ext cx="7915910" cy="319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761C53DE-2F82-4DB6-AEE3-BB45FC13BD44}" type="slidenum">
              <a:rPr lang="en-US"/>
              <a:pPr/>
              <a:t>7</a:t>
            </a:fld>
            <a:endParaRPr lang="en-US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Theory of ANOVA (Revision)</a:t>
            </a:r>
            <a:endParaRPr lang="en-US" sz="400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713" y="4902200"/>
            <a:ext cx="6923087" cy="1223963"/>
          </a:xfrm>
        </p:spPr>
        <p:txBody>
          <a:bodyPr/>
          <a:lstStyle/>
          <a:p>
            <a:r>
              <a:rPr lang="en-US" i="1"/>
              <a:t>F</a:t>
            </a:r>
            <a:r>
              <a:rPr lang="en-US"/>
              <a:t> </a:t>
            </a:r>
            <a:r>
              <a:rPr lang="en-US">
                <a:sym typeface="Symbol" pitchFamily="18" charset="2"/>
              </a:rPr>
              <a:t></a:t>
            </a:r>
            <a:r>
              <a:rPr lang="en-US"/>
              <a:t> SS</a:t>
            </a:r>
            <a:r>
              <a:rPr lang="en-US" baseline="-25000"/>
              <a:t>M</a:t>
            </a:r>
            <a:r>
              <a:rPr lang="en-US"/>
              <a:t>/SS</a:t>
            </a:r>
            <a:r>
              <a:rPr lang="en-US" baseline="-25000"/>
              <a:t>R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659563" y="3213100"/>
            <a:ext cx="2065337" cy="720725"/>
            <a:chOff x="4195" y="2205"/>
            <a:chExt cx="1074" cy="454"/>
          </a:xfrm>
        </p:grpSpPr>
        <p:sp>
          <p:nvSpPr>
            <p:cNvPr id="79877" name="Freeform 5"/>
            <p:cNvSpPr>
              <a:spLocks/>
            </p:cNvSpPr>
            <p:nvPr/>
          </p:nvSpPr>
          <p:spPr bwMode="auto">
            <a:xfrm>
              <a:off x="4195" y="2205"/>
              <a:ext cx="1074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339966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78" name="Rectangle 6"/>
            <p:cNvSpPr>
              <a:spLocks noChangeArrowheads="1"/>
            </p:cNvSpPr>
            <p:nvPr/>
          </p:nvSpPr>
          <p:spPr bwMode="auto">
            <a:xfrm>
              <a:off x="4601" y="2251"/>
              <a:ext cx="21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FFFFFF"/>
                  </a:solidFill>
                </a:rPr>
                <a:t>SS</a:t>
              </a:r>
              <a:r>
                <a:rPr lang="en-GB" b="1" baseline="-25000">
                  <a:solidFill>
                    <a:srgbClr val="FFFFFF"/>
                  </a:solidFill>
                </a:rPr>
                <a:t>R</a:t>
              </a:r>
            </a:p>
          </p:txBody>
        </p:sp>
        <p:sp>
          <p:nvSpPr>
            <p:cNvPr id="79879" name="Rectangle 7"/>
            <p:cNvSpPr>
              <a:spLocks noChangeArrowheads="1"/>
            </p:cNvSpPr>
            <p:nvPr/>
          </p:nvSpPr>
          <p:spPr bwMode="auto">
            <a:xfrm>
              <a:off x="4381" y="2478"/>
              <a:ext cx="625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b="1">
                  <a:solidFill>
                    <a:srgbClr val="FFFFFF"/>
                  </a:solidFill>
                </a:rPr>
                <a:t>Error in Model</a:t>
              </a:r>
              <a:endParaRPr lang="en-GB" sz="1400" b="1">
                <a:latin typeface="Times New Roman" pitchFamily="18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547813" y="3213100"/>
            <a:ext cx="4368800" cy="720725"/>
            <a:chOff x="1247" y="2205"/>
            <a:chExt cx="2752" cy="454"/>
          </a:xfrm>
        </p:grpSpPr>
        <p:sp>
          <p:nvSpPr>
            <p:cNvPr id="79881" name="Freeform 9"/>
            <p:cNvSpPr>
              <a:spLocks/>
            </p:cNvSpPr>
            <p:nvPr/>
          </p:nvSpPr>
          <p:spPr bwMode="auto">
            <a:xfrm>
              <a:off x="1247" y="2205"/>
              <a:ext cx="2752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0066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82" name="Rectangle 10"/>
            <p:cNvSpPr>
              <a:spLocks noChangeArrowheads="1"/>
            </p:cNvSpPr>
            <p:nvPr/>
          </p:nvSpPr>
          <p:spPr bwMode="auto">
            <a:xfrm>
              <a:off x="2487" y="2251"/>
              <a:ext cx="2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FFFFFF"/>
                  </a:solidFill>
                </a:rPr>
                <a:t>SS</a:t>
              </a:r>
              <a:r>
                <a:rPr lang="en-GB" b="1" baseline="-25000">
                  <a:solidFill>
                    <a:srgbClr val="FFFFFF"/>
                  </a:solidFill>
                </a:rPr>
                <a:t>M</a:t>
              </a:r>
            </a:p>
          </p:txBody>
        </p:sp>
        <p:sp>
          <p:nvSpPr>
            <p:cNvPr id="79883" name="Rectangle 11"/>
            <p:cNvSpPr>
              <a:spLocks noChangeArrowheads="1"/>
            </p:cNvSpPr>
            <p:nvPr/>
          </p:nvSpPr>
          <p:spPr bwMode="auto">
            <a:xfrm>
              <a:off x="1857" y="2478"/>
              <a:ext cx="1631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b="1">
                  <a:solidFill>
                    <a:srgbClr val="FFFFFF"/>
                  </a:solidFill>
                </a:rPr>
                <a:t>Improvement Due to the Model</a:t>
              </a:r>
              <a:endParaRPr lang="en-GB" sz="1400" b="1">
                <a:latin typeface="Times New Roman" pitchFamily="18" charset="0"/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835150" y="1773238"/>
            <a:ext cx="6337300" cy="720725"/>
            <a:chOff x="1247" y="1525"/>
            <a:chExt cx="3992" cy="454"/>
          </a:xfrm>
        </p:grpSpPr>
        <p:sp>
          <p:nvSpPr>
            <p:cNvPr id="79885" name="Freeform 13"/>
            <p:cNvSpPr>
              <a:spLocks/>
            </p:cNvSpPr>
            <p:nvPr/>
          </p:nvSpPr>
          <p:spPr bwMode="auto">
            <a:xfrm>
              <a:off x="1247" y="1525"/>
              <a:ext cx="3992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333399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86" name="Rectangle 14"/>
            <p:cNvSpPr>
              <a:spLocks noChangeArrowheads="1"/>
            </p:cNvSpPr>
            <p:nvPr/>
          </p:nvSpPr>
          <p:spPr bwMode="auto">
            <a:xfrm>
              <a:off x="3117" y="1571"/>
              <a:ext cx="251" cy="173"/>
            </a:xfrm>
            <a:prstGeom prst="rect">
              <a:avLst/>
            </a:prstGeom>
            <a:solidFill>
              <a:srgbClr val="333399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FFFFFF"/>
                  </a:solidFill>
                </a:rPr>
                <a:t>SS</a:t>
              </a:r>
              <a:r>
                <a:rPr lang="en-GB" b="1" baseline="-25000">
                  <a:solidFill>
                    <a:srgbClr val="FFFFFF"/>
                  </a:solidFill>
                </a:rPr>
                <a:t>T</a:t>
              </a:r>
            </a:p>
          </p:txBody>
        </p:sp>
        <p:sp>
          <p:nvSpPr>
            <p:cNvPr id="79887" name="Rectangle 15"/>
            <p:cNvSpPr>
              <a:spLocks noChangeArrowheads="1"/>
            </p:cNvSpPr>
            <p:nvPr/>
          </p:nvSpPr>
          <p:spPr bwMode="auto">
            <a:xfrm>
              <a:off x="2576" y="1798"/>
              <a:ext cx="1395" cy="134"/>
            </a:xfrm>
            <a:prstGeom prst="rect">
              <a:avLst/>
            </a:prstGeom>
            <a:solidFill>
              <a:srgbClr val="333399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b="1">
                  <a:solidFill>
                    <a:srgbClr val="FFFFFF"/>
                  </a:solidFill>
                </a:rPr>
                <a:t>Total Variance In The Data</a:t>
              </a:r>
              <a:endParaRPr lang="en-GB" sz="1400" b="1">
                <a:latin typeface="Times New Roman" pitchFamily="18" charset="0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2411413" y="2276475"/>
            <a:ext cx="565150" cy="933450"/>
            <a:chOff x="913" y="1646"/>
            <a:chExt cx="537" cy="769"/>
          </a:xfrm>
        </p:grpSpPr>
        <p:sp>
          <p:nvSpPr>
            <p:cNvPr id="79889" name="Freeform 17"/>
            <p:cNvSpPr>
              <a:spLocks/>
            </p:cNvSpPr>
            <p:nvPr/>
          </p:nvSpPr>
          <p:spPr bwMode="auto">
            <a:xfrm>
              <a:off x="913" y="1762"/>
              <a:ext cx="463" cy="65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1" y="49"/>
                </a:cxn>
                <a:cxn ang="0">
                  <a:pos x="44" y="8"/>
                </a:cxn>
                <a:cxn ang="0">
                  <a:pos x="31" y="0"/>
                </a:cxn>
                <a:cxn ang="0">
                  <a:pos x="7" y="41"/>
                </a:cxn>
                <a:cxn ang="0">
                  <a:pos x="0" y="37"/>
                </a:cxn>
                <a:cxn ang="0">
                  <a:pos x="4" y="62"/>
                </a:cxn>
                <a:cxn ang="0">
                  <a:pos x="27" y="53"/>
                </a:cxn>
              </a:cxnLst>
              <a:rect l="0" t="0" r="r" b="b"/>
              <a:pathLst>
                <a:path w="44" h="62">
                  <a:moveTo>
                    <a:pt x="27" y="53"/>
                  </a:moveTo>
                  <a:lnTo>
                    <a:pt x="21" y="49"/>
                  </a:lnTo>
                  <a:lnTo>
                    <a:pt x="44" y="8"/>
                  </a:lnTo>
                  <a:lnTo>
                    <a:pt x="31" y="0"/>
                  </a:lnTo>
                  <a:lnTo>
                    <a:pt x="7" y="41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90" name="Freeform 18"/>
            <p:cNvSpPr>
              <a:spLocks/>
            </p:cNvSpPr>
            <p:nvPr/>
          </p:nvSpPr>
          <p:spPr bwMode="auto">
            <a:xfrm>
              <a:off x="1250" y="1688"/>
              <a:ext cx="168" cy="13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4" y="13"/>
                </a:cxn>
                <a:cxn ang="0">
                  <a:pos x="16" y="8"/>
                </a:cxn>
              </a:cxnLst>
              <a:rect l="0" t="0" r="r" b="b"/>
              <a:pathLst>
                <a:path w="16" h="13">
                  <a:moveTo>
                    <a:pt x="16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14" y="13"/>
                  </a:lnTo>
                  <a:lnTo>
                    <a:pt x="16" y="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91" name="Freeform 19"/>
            <p:cNvSpPr>
              <a:spLocks/>
            </p:cNvSpPr>
            <p:nvPr/>
          </p:nvSpPr>
          <p:spPr bwMode="auto">
            <a:xfrm>
              <a:off x="1292" y="1646"/>
              <a:ext cx="158" cy="10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3" y="10"/>
                </a:cxn>
                <a:cxn ang="0">
                  <a:pos x="15" y="8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3" y="10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7164388" y="2276475"/>
            <a:ext cx="736600" cy="887413"/>
            <a:chOff x="3933" y="1678"/>
            <a:chExt cx="600" cy="695"/>
          </a:xfrm>
        </p:grpSpPr>
        <p:sp>
          <p:nvSpPr>
            <p:cNvPr id="79893" name="Freeform 21"/>
            <p:cNvSpPr>
              <a:spLocks/>
            </p:cNvSpPr>
            <p:nvPr/>
          </p:nvSpPr>
          <p:spPr bwMode="auto">
            <a:xfrm>
              <a:off x="4017" y="1772"/>
              <a:ext cx="516" cy="601"/>
            </a:xfrm>
            <a:custGeom>
              <a:avLst/>
              <a:gdLst/>
              <a:ahLst/>
              <a:cxnLst>
                <a:cxn ang="0">
                  <a:pos x="49" y="32"/>
                </a:cxn>
                <a:cxn ang="0">
                  <a:pos x="43" y="37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30" y="47"/>
                </a:cxn>
                <a:cxn ang="0">
                  <a:pos x="24" y="52"/>
                </a:cxn>
                <a:cxn ang="0">
                  <a:pos x="49" y="57"/>
                </a:cxn>
                <a:cxn ang="0">
                  <a:pos x="49" y="32"/>
                </a:cxn>
              </a:cxnLst>
              <a:rect l="0" t="0" r="r" b="b"/>
              <a:pathLst>
                <a:path w="49" h="57">
                  <a:moveTo>
                    <a:pt x="49" y="32"/>
                  </a:moveTo>
                  <a:lnTo>
                    <a:pt x="43" y="37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30" y="47"/>
                  </a:lnTo>
                  <a:lnTo>
                    <a:pt x="24" y="52"/>
                  </a:lnTo>
                  <a:lnTo>
                    <a:pt x="49" y="57"/>
                  </a:lnTo>
                  <a:lnTo>
                    <a:pt x="49" y="3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94" name="Freeform 22"/>
            <p:cNvSpPr>
              <a:spLocks/>
            </p:cNvSpPr>
            <p:nvPr/>
          </p:nvSpPr>
          <p:spPr bwMode="auto">
            <a:xfrm>
              <a:off x="3965" y="1720"/>
              <a:ext cx="168" cy="14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0"/>
                </a:cxn>
                <a:cxn ang="0">
                  <a:pos x="4" y="14"/>
                </a:cxn>
                <a:cxn ang="0">
                  <a:pos x="16" y="3"/>
                </a:cxn>
                <a:cxn ang="0">
                  <a:pos x="13" y="0"/>
                </a:cxn>
              </a:cxnLst>
              <a:rect l="0" t="0" r="r" b="b"/>
              <a:pathLst>
                <a:path w="16" h="14">
                  <a:moveTo>
                    <a:pt x="13" y="0"/>
                  </a:moveTo>
                  <a:lnTo>
                    <a:pt x="0" y="10"/>
                  </a:lnTo>
                  <a:lnTo>
                    <a:pt x="4" y="14"/>
                  </a:lnTo>
                  <a:lnTo>
                    <a:pt x="16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9895" name="Freeform 23"/>
            <p:cNvSpPr>
              <a:spLocks/>
            </p:cNvSpPr>
            <p:nvPr/>
          </p:nvSpPr>
          <p:spPr bwMode="auto">
            <a:xfrm>
              <a:off x="3933" y="1678"/>
              <a:ext cx="147" cy="12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4" y="2"/>
                </a:cxn>
                <a:cxn ang="0">
                  <a:pos x="12" y="0"/>
                </a:cxn>
              </a:cxnLst>
              <a:rect l="0" t="0" r="r" b="b"/>
              <a:pathLst>
                <a:path w="14" h="12">
                  <a:moveTo>
                    <a:pt x="12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F768DA20-172D-45B5-9D64-38F46CFEC9A3}" type="slidenum">
              <a:rPr lang="en-US"/>
              <a:pPr/>
              <a:t>8</a:t>
            </a:fld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If We Did Separate ANOVAs…</a:t>
            </a:r>
            <a:endParaRPr lang="en-US" sz="4000"/>
          </a:p>
        </p:txBody>
      </p:sp>
      <p:pic>
        <p:nvPicPr>
          <p:cNvPr id="809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95438" y="2603500"/>
            <a:ext cx="7337425" cy="2311400"/>
          </a:xfrm>
          <a:noFill/>
          <a:ln/>
          <a:effectLst>
            <a:outerShdw dist="89803" dir="2700000" algn="ctr" rotWithShape="0">
              <a:schemeClr val="bg2"/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7958"/>
            <a:ext cx="85722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</a:t>
            </a:r>
            <a:fld id="{367EBAD0-3567-4316-8F50-E33599C9D693}" type="slidenum">
              <a:rPr lang="en-US"/>
              <a:pPr/>
              <a:t>9</a:t>
            </a:fld>
            <a:endParaRPr 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Cross Products</a:t>
            </a:r>
            <a:endParaRPr lang="en-US"/>
          </a:p>
        </p:txBody>
      </p:sp>
      <p:graphicFrame>
        <p:nvGraphicFramePr>
          <p:cNvPr id="8192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1763713" y="2033588"/>
          <a:ext cx="6923087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3" imgW="1282680" imgH="469800" progId="Equation.3">
                  <p:embed/>
                </p:oleObj>
              </mc:Choice>
              <mc:Fallback>
                <p:oleObj name="Equation" r:id="rId3" imgW="1282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033588"/>
                        <a:ext cx="6923087" cy="25368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07763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3601</TotalTime>
  <Words>378</Words>
  <Application>Microsoft Macintosh PowerPoint</Application>
  <PresentationFormat>On-screen Show (4:3)</PresentationFormat>
  <Paragraphs>116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DiscStat Lecture</vt:lpstr>
      <vt:lpstr>Equation</vt:lpstr>
      <vt:lpstr>Document</vt:lpstr>
      <vt:lpstr>Multivariate Analysis of Variance (MANOVA)</vt:lpstr>
      <vt:lpstr>Aims</vt:lpstr>
      <vt:lpstr>When And Why</vt:lpstr>
      <vt:lpstr>Issues in MANOVA</vt:lpstr>
      <vt:lpstr>Theory: An Example</vt:lpstr>
      <vt:lpstr>Descriptive Statistics</vt:lpstr>
      <vt:lpstr>Theory of ANOVA (Revision)</vt:lpstr>
      <vt:lpstr>If We Did Separate ANOVAs…</vt:lpstr>
      <vt:lpstr>Cross Products</vt:lpstr>
      <vt:lpstr>Total Cross Products</vt:lpstr>
      <vt:lpstr>Residual Cross Products</vt:lpstr>
      <vt:lpstr>Residual Cross Products</vt:lpstr>
      <vt:lpstr>Model Cross Products</vt:lpstr>
      <vt:lpstr>Sums of Squares</vt:lpstr>
      <vt:lpstr>MANOVA Matrices: Total SSCP (T)</vt:lpstr>
      <vt:lpstr>MANOVA Matrices: Residual SSCP (E)</vt:lpstr>
      <vt:lpstr>MANOVA Matrices: Model SSCP (M)</vt:lpstr>
      <vt:lpstr>An Equivalent to F …</vt:lpstr>
      <vt:lpstr>The Result …</vt:lpstr>
      <vt:lpstr>Discriminant Variates</vt:lpstr>
      <vt:lpstr>Eigenvalues (λi)</vt:lpstr>
      <vt:lpstr>Pillai-Bartlett Trace</vt:lpstr>
      <vt:lpstr>Hotelling’s Trace</vt:lpstr>
      <vt:lpstr>Wilk’s Lambda</vt:lpstr>
      <vt:lpstr>Roy’s Largest Root</vt:lpstr>
      <vt:lpstr>Which Test Statistic?</vt:lpstr>
      <vt:lpstr>Doing MANOVA</vt:lpstr>
      <vt:lpstr>MANOVA Contrasts</vt:lpstr>
      <vt:lpstr>MANOVA Options</vt:lpstr>
      <vt:lpstr>Main Output</vt:lpstr>
      <vt:lpstr>ANOVAs</vt:lpstr>
      <vt:lpstr>Following MANOVA with Discriminant Function Analysis</vt:lpstr>
      <vt:lpstr>Discriminant Function Analysis: Statistics</vt:lpstr>
      <vt:lpstr>Discriminant Function Analysis: Classification</vt:lpstr>
      <vt:lpstr>Discriminant Function Analysis</vt:lpstr>
      <vt:lpstr>Discriminant Function Analysis</vt:lpstr>
      <vt:lpstr>Discriminant Function Analysis</vt:lpstr>
      <vt:lpstr>Discriminant Function Analysis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Professor Andy Field</cp:lastModifiedBy>
  <cp:revision>104</cp:revision>
  <dcterms:created xsi:type="dcterms:W3CDTF">2010-10-05T07:56:41Z</dcterms:created>
  <dcterms:modified xsi:type="dcterms:W3CDTF">2013-04-03T18:20:32Z</dcterms:modified>
</cp:coreProperties>
</file>